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sa harrison-willmoth" initials="lh" lastIdx="1" clrIdx="0">
    <p:extLst>
      <p:ext uri="{19B8F6BF-5375-455C-9EA6-DF929625EA0E}">
        <p15:presenceInfo xmlns:p15="http://schemas.microsoft.com/office/powerpoint/2012/main" userId="d87689927f955d2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88CAE-9F22-47DF-9C29-4DF3C01D5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EC1326-0FB5-43EE-BF7C-382527AE1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00A17-3FA3-4D2C-8B6A-4C0BB8B41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44AA-6AFF-4551-BEEB-00E32E92DD25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FD209-CC7F-402D-A479-B60AD70F7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C3FA2-D62B-40DA-A578-2D6DE99EC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89C-925D-43D3-9D07-540820E1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245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92E8E-E848-4E84-9965-20EC6B661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749B60-5CB8-4ECC-A7F8-79D845AEA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F87D1-50A3-4508-847F-F231BE8C0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44AA-6AFF-4551-BEEB-00E32E92DD25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29181-95ED-4D74-B15D-76AD94FE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92407-D29B-43C1-88FC-A6EED4EE9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89C-925D-43D3-9D07-540820E1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62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7A6999-DD72-4875-9370-12BDCCFC25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079099-5F7B-41E6-8BE5-7B5C8F19BA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F7FBC-749E-4EA3-ABEF-FD8DEB2D6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44AA-6AFF-4551-BEEB-00E32E92DD25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0E367-38B7-4D43-8B07-63E098B58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C306E-64A0-4535-A492-B5C39BD5F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89C-925D-43D3-9D07-540820E1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0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BA600-555D-4280-83DD-7111D8F99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71E23-A6E7-44C5-B947-4934E1DCC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9CA9C-F7A2-477F-AAF9-4C8610776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44AA-6AFF-4551-BEEB-00E32E92DD25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5CF66-E500-4FA1-950C-CE3EE4537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8AC95-9F7D-4CC0-9539-A86E8C2B1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89C-925D-43D3-9D07-540820E1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816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B2173-6BF8-49E1-9D7B-934BA0924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DED1F0-B6A6-4747-858B-FEC006A03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2434A-C682-4FDA-B964-875CA423E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44AA-6AFF-4551-BEEB-00E32E92DD25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5D37-2867-4B9A-8E7F-7232EB77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B0D72-BE90-41C0-80E1-D5705379D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89C-925D-43D3-9D07-540820E1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30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3E2DB-9E2A-44AF-936F-944E64B3B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50430-6302-40AD-927D-3F4279E33A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8208B7-B7C6-4A3E-8DC5-808AE849B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25B9F2-EF34-42CE-807F-50B39D979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44AA-6AFF-4551-BEEB-00E32E92DD25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ACDBCE-E95F-46DF-B158-A281BEFB7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03011D-51A2-4D57-B4A5-460D6E192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89C-925D-43D3-9D07-540820E1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6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CB525-F96A-494A-BBD0-D8B887F00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D53344-9150-4478-8387-85445CC9A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61CB4C-DF6C-4E55-9A3D-7EF40F49F3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35FC0A-2D4C-4DD8-9F80-62135677CE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6EF59-F05B-462B-85FE-89FB248B49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953EC9-2FC2-42C2-8BAB-EC8BFB581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44AA-6AFF-4551-BEEB-00E32E92DD25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36A2A7-7158-40F0-9A66-663C05136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5F20A0-132F-4CB8-A1F9-8A34A9772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89C-925D-43D3-9D07-540820E1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597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FCF2E-5C92-4A94-A247-4D1DB4432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BA256E-0D4A-4F0E-AAB5-52FDC6C0D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44AA-6AFF-4551-BEEB-00E32E92DD25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4B9709-6C86-4DD9-8C04-7D5233620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4817C-01DE-4A40-B4E0-4800B9016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89C-925D-43D3-9D07-540820E1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65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D18D44-4004-4875-9DDA-607FC9A99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44AA-6AFF-4551-BEEB-00E32E92DD25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B4FA01-7643-4379-A878-463462E6E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739331-472D-4B70-A95E-1872B0B53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89C-925D-43D3-9D07-540820E1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67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98475-4143-48ED-8F0B-CBD0323E0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023C7-5091-42F6-9CA5-3F4A80F46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3381AB-C31A-4678-95C3-5D2CE687D1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B3636-739E-4EA9-99B2-7B9089284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44AA-6AFF-4551-BEEB-00E32E92DD25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5EEAC6-5DC8-4A28-97E2-B82ACD37C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F88A2C-CD8B-48CA-A72E-BAD1C6607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89C-925D-43D3-9D07-540820E1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729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62640-EAF1-4CBF-9E00-F16381425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6DB1CD-FC0F-40A9-B950-575F6F84CC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5FE8B1-29F1-4C77-82F1-962A01A2A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361F7-D812-4CB7-8DFC-2C90CBE60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44AA-6AFF-4551-BEEB-00E32E92DD25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CF99F-73AA-45A8-98BF-028437BE0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375806-138F-4983-9D17-DAA098A28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89C-925D-43D3-9D07-540820E1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77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3878E-A68C-4138-86A3-ABD59C44C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6229EC-82E6-4B6C-93D3-B4A0ACA13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65A05-CE1C-4CE2-82F8-62252B678E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144AA-6AFF-4551-BEEB-00E32E92DD25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84821-60BD-48AF-8399-AA56F435C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0ACEE-C8C7-4B0C-A263-34A1DBAEA5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5B89C-925D-43D3-9D07-540820E16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02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A4F8B-DA7F-4DA2-AD12-AD18BE7D57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2200" y="3079538"/>
            <a:ext cx="7467600" cy="2325170"/>
          </a:xfrm>
        </p:spPr>
        <p:txBody>
          <a:bodyPr anchor="ctr">
            <a:normAutofit/>
          </a:bodyPr>
          <a:lstStyle/>
          <a:p>
            <a:r>
              <a:rPr lang="en-GB" sz="5400" dirty="0"/>
              <a:t>Membership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4424C9-D411-4FE0-B2FF-79368B8462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2200" y="5376672"/>
            <a:ext cx="7467600" cy="564199"/>
          </a:xfrm>
        </p:spPr>
        <p:txBody>
          <a:bodyPr anchor="ctr">
            <a:normAutofit/>
          </a:bodyPr>
          <a:lstStyle/>
          <a:p>
            <a:r>
              <a:rPr lang="en-GB" sz="2200"/>
              <a:t>October 2020</a:t>
            </a:r>
          </a:p>
        </p:txBody>
      </p:sp>
      <p:pic>
        <p:nvPicPr>
          <p:cNvPr id="7" name="Picture 6" descr="A drawing of a face&#10;&#10;Description automatically generated">
            <a:extLst>
              <a:ext uri="{FF2B5EF4-FFF2-40B4-BE49-F238E27FC236}">
                <a16:creationId xmlns:a16="http://schemas.microsoft.com/office/drawing/2014/main" id="{F29EC63A-4250-4843-85F2-1E7F2D08A2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76" r="-5" b="5720"/>
          <a:stretch/>
        </p:blipFill>
        <p:spPr>
          <a:xfrm>
            <a:off x="5229361" y="1010610"/>
            <a:ext cx="1733278" cy="1733278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B5C2817-E478-4CB5-B35B-F4927DD3C4B0}"/>
              </a:ext>
            </a:extLst>
          </p:cNvPr>
          <p:cNvSpPr txBox="1"/>
          <p:nvPr/>
        </p:nvSpPr>
        <p:spPr>
          <a:xfrm>
            <a:off x="612475" y="733245"/>
            <a:ext cx="2130725" cy="520762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35CE03-50C1-429F-8064-52A2FB38C49F}"/>
              </a:ext>
            </a:extLst>
          </p:cNvPr>
          <p:cNvSpPr txBox="1"/>
          <p:nvPr/>
        </p:nvSpPr>
        <p:spPr>
          <a:xfrm>
            <a:off x="9438736" y="733245"/>
            <a:ext cx="2130725" cy="520762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524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D1BC25A-3192-4DFD-AA5E-378E5436BB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51166"/>
              </p:ext>
            </p:extLst>
          </p:nvPr>
        </p:nvGraphicFramePr>
        <p:xfrm>
          <a:off x="1690777" y="1044830"/>
          <a:ext cx="8617789" cy="3940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3" imgW="6026162" imgH="2812962" progId="Excel.Sheet.12">
                  <p:embed/>
                </p:oleObj>
              </mc:Choice>
              <mc:Fallback>
                <p:oleObj name="Worksheet" r:id="rId3" imgW="6026162" imgH="281296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0777" y="1044830"/>
                        <a:ext cx="8617789" cy="39405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DE580AB-1C0E-4F19-93D0-A657F19F5EC0}"/>
              </a:ext>
            </a:extLst>
          </p:cNvPr>
          <p:cNvSpPr txBox="1"/>
          <p:nvPr/>
        </p:nvSpPr>
        <p:spPr>
          <a:xfrm>
            <a:off x="1690777" y="374962"/>
            <a:ext cx="8617789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Membership Statistics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BA2646-BD12-44CC-B463-C1726832A84E}"/>
              </a:ext>
            </a:extLst>
          </p:cNvPr>
          <p:cNvSpPr txBox="1"/>
          <p:nvPr/>
        </p:nvSpPr>
        <p:spPr>
          <a:xfrm>
            <a:off x="1690776" y="5628640"/>
            <a:ext cx="8617789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As of 19</a:t>
            </a:r>
            <a:r>
              <a:rPr lang="en-GB" baseline="30000" dirty="0"/>
              <a:t>th</a:t>
            </a:r>
            <a:r>
              <a:rPr lang="en-GB" dirty="0"/>
              <a:t> Sep 2019 we had 6453 total paid compared with 4891 total paid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As of 24</a:t>
            </a:r>
            <a:r>
              <a:rPr lang="en-GB" baseline="30000" dirty="0"/>
              <a:t>th</a:t>
            </a:r>
            <a:r>
              <a:rPr lang="en-GB" dirty="0"/>
              <a:t> Oct. Total numbers now 5484 paid.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As of 24</a:t>
            </a:r>
            <a:r>
              <a:rPr lang="en-GB" baseline="30000" dirty="0"/>
              <a:t>th</a:t>
            </a:r>
            <a:r>
              <a:rPr lang="en-GB" dirty="0"/>
              <a:t> Oct numbers seeing gradual increases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00501EC-C3A6-4BE9-98B8-A49F32E186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805477"/>
              </p:ext>
            </p:extLst>
          </p:nvPr>
        </p:nvGraphicFramePr>
        <p:xfrm>
          <a:off x="1690776" y="5208708"/>
          <a:ext cx="8617789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5" imgW="4127525" imgH="336594" progId="Excel.Sheet.12">
                  <p:embed/>
                </p:oleObj>
              </mc:Choice>
              <mc:Fallback>
                <p:oleObj name="Worksheet" r:id="rId5" imgW="4127525" imgH="33659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90776" y="5208708"/>
                        <a:ext cx="8617789" cy="33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5524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79E7BB0-DE53-41CC-AD7A-1AD14A5EAFA7}"/>
              </a:ext>
            </a:extLst>
          </p:cNvPr>
          <p:cNvSpPr txBox="1"/>
          <p:nvPr/>
        </p:nvSpPr>
        <p:spPr>
          <a:xfrm>
            <a:off x="713814" y="311061"/>
            <a:ext cx="11048035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Incentives for Members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EE6C33-E76B-4CA7-BC72-23C6DCEFF09E}"/>
              </a:ext>
            </a:extLst>
          </p:cNvPr>
          <p:cNvSpPr txBox="1"/>
          <p:nvPr/>
        </p:nvSpPr>
        <p:spPr>
          <a:xfrm>
            <a:off x="713813" y="1602469"/>
            <a:ext cx="5331372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Junior</a:t>
            </a:r>
          </a:p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CA9407-B9E4-4754-A2F2-5C6E69A6F0B3}"/>
              </a:ext>
            </a:extLst>
          </p:cNvPr>
          <p:cNvSpPr txBox="1"/>
          <p:nvPr/>
        </p:nvSpPr>
        <p:spPr>
          <a:xfrm>
            <a:off x="745337" y="4997443"/>
            <a:ext cx="5331372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10% Discount on Newman Tuition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Looking at uniform discount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Looking at music lesson discounts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Looking at discounts in toys shops such as toys are us and </a:t>
            </a:r>
            <a:r>
              <a:rPr lang="en-GB" dirty="0" err="1"/>
              <a:t>Hamley’s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61D498-741D-4028-9665-5B31730CC3DB}"/>
              </a:ext>
            </a:extLst>
          </p:cNvPr>
          <p:cNvSpPr txBox="1"/>
          <p:nvPr/>
        </p:nvSpPr>
        <p:spPr>
          <a:xfrm>
            <a:off x="6204636" y="2469192"/>
            <a:ext cx="5557215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Discount on </a:t>
            </a:r>
            <a:r>
              <a:rPr lang="en-GB" dirty="0" err="1"/>
              <a:t>Chessable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Discount on chess and bridge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Discount on chess.com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Discount on </a:t>
            </a:r>
            <a:r>
              <a:rPr lang="en-GB" dirty="0" err="1"/>
              <a:t>chessbase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Discount in chess shops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FE83ACC-8459-4694-BCF0-288E64E91A3C}"/>
              </a:ext>
            </a:extLst>
          </p:cNvPr>
          <p:cNvSpPr txBox="1"/>
          <p:nvPr/>
        </p:nvSpPr>
        <p:spPr>
          <a:xfrm>
            <a:off x="6279917" y="5009377"/>
            <a:ext cx="5481935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Discount for </a:t>
            </a:r>
            <a:r>
              <a:rPr lang="en-GB" dirty="0" err="1"/>
              <a:t>e.g</a:t>
            </a:r>
            <a:r>
              <a:rPr lang="en-GB" dirty="0"/>
              <a:t> John Lewis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Discount for sports spores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Discount for Tech stores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3BCCCE-B621-4B22-A7FC-5691D6B7324D}"/>
              </a:ext>
            </a:extLst>
          </p:cNvPr>
          <p:cNvSpPr txBox="1"/>
          <p:nvPr/>
        </p:nvSpPr>
        <p:spPr>
          <a:xfrm>
            <a:off x="745337" y="4643939"/>
            <a:ext cx="5331372" cy="3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Non Chess Related</a:t>
            </a:r>
          </a:p>
          <a:p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CD39808-B2BD-46D3-B179-C1F95C6133C4}"/>
              </a:ext>
            </a:extLst>
          </p:cNvPr>
          <p:cNvSpPr txBox="1"/>
          <p:nvPr/>
        </p:nvSpPr>
        <p:spPr>
          <a:xfrm>
            <a:off x="6204636" y="2098584"/>
            <a:ext cx="5557214" cy="3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Chess Related</a:t>
            </a:r>
          </a:p>
          <a:p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6895CD-771C-4C92-8EBE-B1849FA8F869}"/>
              </a:ext>
            </a:extLst>
          </p:cNvPr>
          <p:cNvSpPr txBox="1"/>
          <p:nvPr/>
        </p:nvSpPr>
        <p:spPr>
          <a:xfrm>
            <a:off x="713815" y="2458584"/>
            <a:ext cx="5362894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Discount on </a:t>
            </a:r>
            <a:r>
              <a:rPr lang="en-GB" dirty="0" err="1"/>
              <a:t>Chessable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Discount on chess and bridge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Discount on chess.com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Discount on </a:t>
            </a:r>
            <a:r>
              <a:rPr lang="en-GB" dirty="0" err="1"/>
              <a:t>chessbase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Discount in chess shops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25% discount on chess kid gold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E6D71D0-1D02-4E82-8872-39B18D40DB64}"/>
              </a:ext>
            </a:extLst>
          </p:cNvPr>
          <p:cNvSpPr txBox="1"/>
          <p:nvPr/>
        </p:nvSpPr>
        <p:spPr>
          <a:xfrm>
            <a:off x="6279916" y="4643939"/>
            <a:ext cx="5481935" cy="3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Non Chess Related</a:t>
            </a:r>
          </a:p>
          <a:p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CFB0FB4-5643-4444-8488-F2BB90AEA534}"/>
              </a:ext>
            </a:extLst>
          </p:cNvPr>
          <p:cNvSpPr txBox="1"/>
          <p:nvPr/>
        </p:nvSpPr>
        <p:spPr>
          <a:xfrm>
            <a:off x="713816" y="2098584"/>
            <a:ext cx="5362893" cy="3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Chess Related</a:t>
            </a:r>
          </a:p>
          <a:p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EDB3DA0-3AAA-4303-8F62-A2462DB73A9B}"/>
              </a:ext>
            </a:extLst>
          </p:cNvPr>
          <p:cNvSpPr txBox="1"/>
          <p:nvPr/>
        </p:nvSpPr>
        <p:spPr>
          <a:xfrm>
            <a:off x="6204634" y="1609946"/>
            <a:ext cx="5557214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Senior</a:t>
            </a:r>
          </a:p>
          <a:p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D90DFB0-0452-492F-A4D6-34B1A8588507}"/>
              </a:ext>
            </a:extLst>
          </p:cNvPr>
          <p:cNvSpPr txBox="1"/>
          <p:nvPr/>
        </p:nvSpPr>
        <p:spPr>
          <a:xfrm>
            <a:off x="713813" y="822004"/>
            <a:ext cx="11048035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Summary:- I would like to offer numerous incentives to members. All incentives must offer  a commission to the ECF as well. Overall plan is to increase cost of yearly membership</a:t>
            </a:r>
          </a:p>
        </p:txBody>
      </p:sp>
    </p:spTree>
    <p:extLst>
      <p:ext uri="{BB962C8B-B14F-4D97-AF65-F5344CB8AC3E}">
        <p14:creationId xmlns:p14="http://schemas.microsoft.com/office/powerpoint/2010/main" val="836229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4769BBA2-ADCD-4AEE-AB81-3B7ABECAA1A3}"/>
              </a:ext>
            </a:extLst>
          </p:cNvPr>
          <p:cNvSpPr/>
          <p:nvPr/>
        </p:nvSpPr>
        <p:spPr>
          <a:xfrm>
            <a:off x="1249680" y="1356360"/>
            <a:ext cx="2824480" cy="246888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School Grading With or without clocks</a:t>
            </a:r>
          </a:p>
        </p:txBody>
      </p: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A9F9609C-F50B-4133-B983-BBF1CC282DF3}"/>
              </a:ext>
            </a:extLst>
          </p:cNvPr>
          <p:cNvSpPr/>
          <p:nvPr/>
        </p:nvSpPr>
        <p:spPr>
          <a:xfrm>
            <a:off x="7929878" y="1356360"/>
            <a:ext cx="2677162" cy="246888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Set fee for grading school events £5 or £10</a:t>
            </a:r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8EAB6A11-045C-4AF2-BDED-D4FA2B1DDCF0}"/>
              </a:ext>
            </a:extLst>
          </p:cNvPr>
          <p:cNvSpPr/>
          <p:nvPr/>
        </p:nvSpPr>
        <p:spPr>
          <a:xfrm>
            <a:off x="1219200" y="4119880"/>
            <a:ext cx="2885440" cy="246888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New ECF School membership category only £2 per year</a:t>
            </a:r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B8B5AEB8-9986-4B06-91D9-4B4486C0C912}"/>
              </a:ext>
            </a:extLst>
          </p:cNvPr>
          <p:cNvSpPr/>
          <p:nvPr/>
        </p:nvSpPr>
        <p:spPr>
          <a:xfrm>
            <a:off x="7802880" y="4119880"/>
            <a:ext cx="2804160" cy="246888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Commission scheme for coaches. Coach gets £1 and ECF gets £1 of untapped marker that currently realises £0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EA43B2-255F-4C9F-967D-F7456E599700}"/>
              </a:ext>
            </a:extLst>
          </p:cNvPr>
          <p:cNvSpPr/>
          <p:nvPr/>
        </p:nvSpPr>
        <p:spPr>
          <a:xfrm>
            <a:off x="5064760" y="3662680"/>
            <a:ext cx="206248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New Revenue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New Members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264927D-6125-4590-8F4E-7CD9FC70582D}"/>
              </a:ext>
            </a:extLst>
          </p:cNvPr>
          <p:cNvCxnSpPr/>
          <p:nvPr/>
        </p:nvCxnSpPr>
        <p:spPr>
          <a:xfrm flipV="1">
            <a:off x="7127240" y="3007360"/>
            <a:ext cx="802638" cy="655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22E52A4-8712-47AA-B12D-50E9B10390EC}"/>
              </a:ext>
            </a:extLst>
          </p:cNvPr>
          <p:cNvCxnSpPr/>
          <p:nvPr/>
        </p:nvCxnSpPr>
        <p:spPr>
          <a:xfrm>
            <a:off x="7127240" y="4622800"/>
            <a:ext cx="675640" cy="619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A006CD5-51AE-48AC-AADB-B0C7F83CC0AA}"/>
              </a:ext>
            </a:extLst>
          </p:cNvPr>
          <p:cNvCxnSpPr/>
          <p:nvPr/>
        </p:nvCxnSpPr>
        <p:spPr>
          <a:xfrm flipH="1">
            <a:off x="4104640" y="4577080"/>
            <a:ext cx="960120" cy="655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0EEAA6E-48DD-4687-82AF-CBF6622D15B1}"/>
              </a:ext>
            </a:extLst>
          </p:cNvPr>
          <p:cNvCxnSpPr>
            <a:cxnSpLocks/>
          </p:cNvCxnSpPr>
          <p:nvPr/>
        </p:nvCxnSpPr>
        <p:spPr>
          <a:xfrm flipH="1" flipV="1">
            <a:off x="3992880" y="2905760"/>
            <a:ext cx="1071880" cy="756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0066021-9FA2-49CE-9C9D-9A58E313B88A}"/>
              </a:ext>
            </a:extLst>
          </p:cNvPr>
          <p:cNvSpPr txBox="1"/>
          <p:nvPr/>
        </p:nvSpPr>
        <p:spPr>
          <a:xfrm>
            <a:off x="1249680" y="470654"/>
            <a:ext cx="9672320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New Membership Base to raise revenue and increase coverage</a:t>
            </a:r>
          </a:p>
        </p:txBody>
      </p:sp>
    </p:spTree>
    <p:extLst>
      <p:ext uri="{BB962C8B-B14F-4D97-AF65-F5344CB8AC3E}">
        <p14:creationId xmlns:p14="http://schemas.microsoft.com/office/powerpoint/2010/main" val="3386127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241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Worksheet</vt:lpstr>
      <vt:lpstr>Microsoft Excel Worksheet</vt:lpstr>
      <vt:lpstr>Membership Report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harrison-willmoth</dc:creator>
  <cp:lastModifiedBy>lisa harrison-willmoth</cp:lastModifiedBy>
  <cp:revision>12</cp:revision>
  <dcterms:created xsi:type="dcterms:W3CDTF">2020-10-25T09:04:10Z</dcterms:created>
  <dcterms:modified xsi:type="dcterms:W3CDTF">2020-10-30T10:17:10Z</dcterms:modified>
</cp:coreProperties>
</file>